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FA3A900-E182-4A49-BA63-0B6FD4B4D887}">
  <a:tblStyle styleId="{6FA3A900-E182-4A49-BA63-0B6FD4B4D88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ndependent.co.uk/life-style/health-and-families/brain-tumour-missed-doctors-wales-b2171899.html"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reddit.com/r/memes/comments/qbbwup/deadly_coincidence/"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CA"/>
              <a:t>Image source: </a:t>
            </a:r>
            <a:r>
              <a:rPr lang="en-CA" u="sng">
                <a:solidFill>
                  <a:schemeClr val="hlink"/>
                </a:solidFill>
                <a:hlinkClick r:id="rId2"/>
              </a:rPr>
              <a:t>https://www.independent.co.uk/life-style/health-and-families/brain-tumour-missed-doctors-wales-b2171899.html</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6401a4444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6401a4444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CA"/>
              <a:t>Best technique to detect brain tumors is Magnetic Resonance Imaging (MRI), These images are examined by radiologists and professional neurosurgeons, hence, an automated system such as this classifier can add a valuable opinion in a timely manner</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Estimated potential impact:</a:t>
            </a:r>
            <a:endParaRPr/>
          </a:p>
          <a:p>
            <a:pPr indent="-298450" lvl="0" marL="457200" rtl="0" algn="l">
              <a:spcBef>
                <a:spcPts val="0"/>
              </a:spcBef>
              <a:spcAft>
                <a:spcPts val="0"/>
              </a:spcAft>
              <a:buSzPts val="1100"/>
              <a:buAutoNum type="arabicPeriod"/>
            </a:pPr>
            <a:r>
              <a:rPr lang="en-CA"/>
              <a:t>The more images are fed into the machine, the better the performance will be</a:t>
            </a:r>
            <a:endParaRPr/>
          </a:p>
          <a:p>
            <a:pPr indent="-298450" lvl="0" marL="457200" rtl="0" algn="l">
              <a:spcBef>
                <a:spcPts val="0"/>
              </a:spcBef>
              <a:spcAft>
                <a:spcPts val="0"/>
              </a:spcAft>
              <a:buSzPts val="1100"/>
              <a:buAutoNum type="arabicPeriod"/>
            </a:pPr>
            <a:r>
              <a:rPr lang="en-CA"/>
              <a:t>Early detection and diagnosis</a:t>
            </a:r>
            <a:endParaRPr/>
          </a:p>
          <a:p>
            <a:pPr indent="-298450" lvl="0" marL="457200" rtl="0" algn="l">
              <a:spcBef>
                <a:spcPts val="0"/>
              </a:spcBef>
              <a:spcAft>
                <a:spcPts val="0"/>
              </a:spcAft>
              <a:buSzPts val="1100"/>
              <a:buAutoNum type="arabicPeriod"/>
            </a:pPr>
            <a:r>
              <a:rPr lang="en-CA"/>
              <a:t>Reduced human errors, although this machine learning model is not deem to </a:t>
            </a:r>
            <a:r>
              <a:rPr lang="en-CA"/>
              <a:t>replace</a:t>
            </a:r>
            <a:r>
              <a:rPr lang="en-CA"/>
              <a:t> human, having a second opinion in a timely manner is always better than late diagnosis</a:t>
            </a:r>
            <a:endParaRPr/>
          </a:p>
          <a:p>
            <a:pPr indent="-298450" lvl="0" marL="457200" rtl="0" algn="l">
              <a:spcBef>
                <a:spcPts val="0"/>
              </a:spcBef>
              <a:spcAft>
                <a:spcPts val="0"/>
              </a:spcAft>
              <a:buSzPts val="1100"/>
              <a:buAutoNum type="arabicPeriod"/>
            </a:pPr>
            <a:r>
              <a:rPr lang="en-CA"/>
              <a:t>Speed up workflow efficiency</a:t>
            </a:r>
            <a:endParaRPr/>
          </a:p>
          <a:p>
            <a:pPr indent="-298450" lvl="0" marL="457200" rtl="0" algn="l">
              <a:spcBef>
                <a:spcPts val="0"/>
              </a:spcBef>
              <a:spcAft>
                <a:spcPts val="0"/>
              </a:spcAft>
              <a:buSzPts val="1100"/>
              <a:buAutoNum type="arabicPeriod"/>
            </a:pPr>
            <a:r>
              <a:rPr lang="en-CA"/>
              <a:t>Assist </a:t>
            </a:r>
            <a:r>
              <a:rPr lang="en-CA"/>
              <a:t>doctor</a:t>
            </a:r>
            <a:r>
              <a:rPr lang="en-CA"/>
              <a:t> to make accurate diagnosis and treatment plants</a:t>
            </a:r>
            <a:endParaRPr/>
          </a:p>
          <a:p>
            <a:pPr indent="0" lvl="0" marL="0" rtl="0" algn="l">
              <a:spcBef>
                <a:spcPts val="0"/>
              </a:spcBef>
              <a:spcAft>
                <a:spcPts val="0"/>
              </a:spcAft>
              <a:buNone/>
            </a:pPr>
            <a:r>
              <a:rPr lang="en-CA"/>
              <a:t>Proposed solution: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a6b8cd9f5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a6b8cd9f5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CA"/>
              <a:t>Image source: https://www.medicalnewstoday.com/articles/321809</a:t>
            </a:r>
            <a:endParaRPr/>
          </a:p>
          <a:p>
            <a:pPr indent="0" lvl="0" marL="0" rtl="0" algn="l">
              <a:spcBef>
                <a:spcPts val="0"/>
              </a:spcBef>
              <a:spcAft>
                <a:spcPts val="0"/>
              </a:spcAft>
              <a:buNone/>
            </a:pPr>
            <a:r>
              <a:rPr lang="en-CA"/>
              <a:t>Kaggle datasets containing 4 types of tumors: glioma, meningioma, no tumor and pituitary</a:t>
            </a:r>
            <a:endParaRPr/>
          </a:p>
          <a:p>
            <a:pPr indent="0" lvl="0" marL="0" rtl="0" algn="l">
              <a:spcBef>
                <a:spcPts val="0"/>
              </a:spcBef>
              <a:spcAft>
                <a:spcPts val="0"/>
              </a:spcAft>
              <a:buNone/>
            </a:pPr>
            <a:r>
              <a:rPr lang="en-CA"/>
              <a:t>Difpy will go through all of the images in a folder and comparing them manual to check if they are </a:t>
            </a:r>
            <a:r>
              <a:rPr lang="en-CA"/>
              <a:t>duplicates</a:t>
            </a:r>
            <a:r>
              <a:rPr lang="en-CA"/>
              <a:t> or not</a:t>
            </a:r>
            <a:endParaRPr/>
          </a:p>
          <a:p>
            <a:pPr indent="0" lvl="0" marL="0" rtl="0" algn="l">
              <a:spcBef>
                <a:spcPts val="0"/>
              </a:spcBef>
              <a:spcAft>
                <a:spcPts val="0"/>
              </a:spcAft>
              <a:buNone/>
            </a:pPr>
            <a:r>
              <a:rPr lang="en-CA"/>
              <a:t>Important findings through EDA:</a:t>
            </a:r>
            <a:endParaRPr/>
          </a:p>
          <a:p>
            <a:pPr indent="-298450" lvl="0" marL="457200" rtl="0" algn="l">
              <a:spcBef>
                <a:spcPts val="0"/>
              </a:spcBef>
              <a:spcAft>
                <a:spcPts val="0"/>
              </a:spcAft>
              <a:buSzPts val="1100"/>
              <a:buChar char="-"/>
            </a:pPr>
            <a:r>
              <a:rPr lang="en-CA"/>
              <a:t>Overall, there’re roughly 6,300 images after sorting out the duplicates</a:t>
            </a:r>
            <a:endParaRPr/>
          </a:p>
          <a:p>
            <a:pPr indent="-298450" lvl="0" marL="457200" rtl="0" algn="l">
              <a:spcBef>
                <a:spcPts val="0"/>
              </a:spcBef>
              <a:spcAft>
                <a:spcPts val="0"/>
              </a:spcAft>
              <a:buSzPts val="1100"/>
              <a:buChar char="-"/>
            </a:pPr>
            <a:r>
              <a:rPr lang="en-CA"/>
              <a:t>All images are in different sizes -&gt; resize them</a:t>
            </a:r>
            <a:endParaRPr/>
          </a:p>
          <a:p>
            <a:pPr indent="-298450" lvl="0" marL="457200" rtl="0" algn="l">
              <a:spcBef>
                <a:spcPts val="0"/>
              </a:spcBef>
              <a:spcAft>
                <a:spcPts val="0"/>
              </a:spcAft>
              <a:buSzPts val="1100"/>
              <a:buChar char="-"/>
            </a:pPr>
            <a:r>
              <a:rPr lang="en-CA"/>
              <a:t>Attach labels since the computers cannot recognized which one is glioma so we’ll number them from 0 to 4</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a6b8cd9f5d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a6b8cd9f5d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CA"/>
              <a:t>https://www.researchgate.net/figure/A-single-layer-Convolutional-Neural-Network_fig1_343193916</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6401a4444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6401a4444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b4ea29bed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b4ea29bed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solidFill>
                  <a:schemeClr val="dk1"/>
                </a:solidFill>
              </a:rPr>
              <a:t>Both convolutional neural network architectures used for image classification (Resnet34 is pre-trained on ImageNet dataset containing 100,000+ images across 200 different classes.)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b61bfa9bb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b61bfa9bb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solidFill>
                  <a:schemeClr val="dk1"/>
                </a:solidFill>
              </a:rPr>
              <a:t>When we put all of them together and compare, we can see that with each update, from the basic model to transfer learning, the accuracy has improved significant and the overall accuracy is also dis</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Overall, we can see that even when the performance varies across classes, Resner generally achieves the highest accuracy across all classes, indicates its effectiveness in this task. </a:t>
            </a:r>
            <a:endParaRPr/>
          </a:p>
          <a:p>
            <a:pPr indent="0" lvl="0" marL="0" rtl="0" algn="l">
              <a:spcBef>
                <a:spcPts val="0"/>
              </a:spcBef>
              <a:spcAft>
                <a:spcPts val="0"/>
              </a:spcAft>
              <a:buNone/>
            </a:pPr>
            <a:r>
              <a:rPr lang="en-CA"/>
              <a:t>The 1-layer CNN performs </a:t>
            </a:r>
            <a:r>
              <a:rPr lang="en-CA"/>
              <a:t>consistently</a:t>
            </a:r>
            <a:r>
              <a:rPr lang="en-CA"/>
              <a:t> well but not as effective as Resnet</a:t>
            </a:r>
            <a:endParaRPr/>
          </a:p>
          <a:p>
            <a:pPr indent="0" lvl="0" marL="0" rtl="0" algn="l">
              <a:spcBef>
                <a:spcPts val="0"/>
              </a:spcBef>
              <a:spcAft>
                <a:spcPts val="0"/>
              </a:spcAft>
              <a:buNone/>
            </a:pPr>
            <a:r>
              <a:rPr lang="en-CA"/>
              <a:t>The 9-layer CNN shows mixed results compared to the other models, while it outperforms the 1-layer in some cases (no tumor, or pituitary), it’s still not consistently the best-performing model </a:t>
            </a:r>
            <a:r>
              <a:rPr lang="en-CA"/>
              <a:t>across</a:t>
            </a:r>
            <a:r>
              <a:rPr lang="en-CA"/>
              <a:t> all classes</a:t>
            </a:r>
            <a:endParaRPr/>
          </a:p>
          <a:p>
            <a:pPr indent="0" lvl="0" marL="0" rtl="0" algn="l">
              <a:spcBef>
                <a:spcPts val="0"/>
              </a:spcBef>
              <a:spcAft>
                <a:spcPts val="0"/>
              </a:spcAft>
              <a:buNone/>
            </a:pPr>
            <a:r>
              <a:rPr lang="en-CA"/>
              <a:t>In medical diagnosis task like tumor classification, high accuracy is crucial since we want to minimize misdiagnosis and ensure proper tx for patients so here’re the next few steps we can take to better the performace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a6b8cd9f5d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a6b8cd9f5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t>Image source: https://www.flaticon.com/free-icon/brain-cancer_10619776</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Why Resnet34, not Resnet50? Both convolutional neural network architectures used for image classification (</a:t>
            </a:r>
            <a:r>
              <a:rPr lang="en-CA">
                <a:solidFill>
                  <a:schemeClr val="dk1"/>
                </a:solidFill>
              </a:rPr>
              <a:t>Resnet34 is pre-trained on ImageNet dataset containing 100,000+ images across 200 different classes). </a:t>
            </a:r>
            <a:r>
              <a:rPr lang="en-CA"/>
              <a:t>34 has 34 layers, 50 has 50 layers (one is shallow than the other -&gt; 50-layer network can capture more nuances and </a:t>
            </a:r>
            <a:r>
              <a:rPr lang="en-CA"/>
              <a:t>learn more intricate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r</a:t>
            </a:r>
            <a:r>
              <a:rPr lang="en-CA"/>
              <a:t>esnet50 : more complex, but computationally demanding compared to resnet34. Our case, the data is not quite big, Resnet34 should provide enough efficiency</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YOLOv8 (You Only Look Once): newest architecture that is famous for its considerable accuracy in the field of object detection, instance segmentation and classification (https://blog.roboflow.com/whats-new-in-yolov8/)</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a6b8cd9f5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a6b8cd9f5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solidFill>
                  <a:schemeClr val="dk1"/>
                </a:solidFill>
              </a:rPr>
              <a:t>Image source (1st):</a:t>
            </a:r>
            <a:endParaRPr>
              <a:solidFill>
                <a:schemeClr val="dk1"/>
              </a:solidFill>
            </a:endParaRPr>
          </a:p>
          <a:p>
            <a:pPr indent="0" lvl="0" marL="0" rtl="0" algn="l">
              <a:spcBef>
                <a:spcPts val="0"/>
              </a:spcBef>
              <a:spcAft>
                <a:spcPts val="0"/>
              </a:spcAft>
              <a:buClr>
                <a:schemeClr val="dk1"/>
              </a:buClr>
              <a:buSzPts val="1100"/>
              <a:buFont typeface="Arial"/>
              <a:buNone/>
            </a:pPr>
            <a:r>
              <a:rPr lang="en-CA" u="sng">
                <a:solidFill>
                  <a:schemeClr val="hlink"/>
                </a:solidFill>
                <a:hlinkClick r:id="rId2"/>
              </a:rPr>
              <a:t>https://www.reddit.com/r/memes/comments/qbbwup/deadly_coincidence/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CA">
                <a:solidFill>
                  <a:schemeClr val="dk1"/>
                </a:solidFill>
              </a:rPr>
              <a:t>Image source (2nd) : https://imgflip.com/i/6tfhr5</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kaggle.com/datasets/sartajbhuvaji/brain-tumor-classification-mri" TargetMode="External"/><Relationship Id="rId4" Type="http://schemas.openxmlformats.org/officeDocument/2006/relationships/hyperlink" Target="https://www.kaggle.com/datasets/alaminbhuyan/mri-image-data" TargetMode="External"/><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86125"/>
            <a:ext cx="8520600" cy="1161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CA"/>
              <a:t>Brain Tumor Classifier</a:t>
            </a:r>
            <a:endParaRPr/>
          </a:p>
          <a:p>
            <a:pPr indent="0" lvl="0" marL="0" rtl="0" algn="ctr">
              <a:spcBef>
                <a:spcPts val="0"/>
              </a:spcBef>
              <a:spcAft>
                <a:spcPts val="0"/>
              </a:spcAft>
              <a:buNone/>
            </a:pPr>
            <a:r>
              <a:rPr lang="en-CA" sz="3100"/>
              <a:t>Jade Tran</a:t>
            </a:r>
            <a:endParaRPr sz="3100"/>
          </a:p>
        </p:txBody>
      </p:sp>
      <p:pic>
        <p:nvPicPr>
          <p:cNvPr id="55" name="Google Shape;55;p13"/>
          <p:cNvPicPr preferRelativeResize="0"/>
          <p:nvPr/>
        </p:nvPicPr>
        <p:blipFill>
          <a:blip r:embed="rId3">
            <a:alphaModFix/>
          </a:blip>
          <a:stretch>
            <a:fillRect/>
          </a:stretch>
        </p:blipFill>
        <p:spPr>
          <a:xfrm>
            <a:off x="0" y="1635949"/>
            <a:ext cx="9143999" cy="35250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a:t>Non-technical overview</a:t>
            </a:r>
            <a:endParaRPr/>
          </a:p>
        </p:txBody>
      </p:sp>
      <p:sp>
        <p:nvSpPr>
          <p:cNvPr id="61" name="Google Shape;61;p1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CA" sz="1800"/>
              <a:t>Problem Statement</a:t>
            </a:r>
            <a:endParaRPr sz="1800"/>
          </a:p>
          <a:p>
            <a:pPr indent="-342900" lvl="0" marL="457200" rtl="0" algn="l">
              <a:spcBef>
                <a:spcPts val="0"/>
              </a:spcBef>
              <a:spcAft>
                <a:spcPts val="0"/>
              </a:spcAft>
              <a:buSzPts val="1800"/>
              <a:buChar char="-"/>
            </a:pPr>
            <a:r>
              <a:rPr lang="en-CA" sz="1800"/>
              <a:t>1 million of American are living with brain tumors</a:t>
            </a:r>
            <a:endParaRPr sz="1800"/>
          </a:p>
          <a:p>
            <a:pPr indent="-342900" lvl="0" marL="457200" rtl="0" algn="l">
              <a:spcBef>
                <a:spcPts val="0"/>
              </a:spcBef>
              <a:spcAft>
                <a:spcPts val="0"/>
              </a:spcAft>
              <a:buSzPts val="1800"/>
              <a:buChar char="-"/>
            </a:pPr>
            <a:r>
              <a:rPr lang="en-CA" sz="1800"/>
              <a:t>Survival rate (malignant ones): 35.7%</a:t>
            </a:r>
            <a:endParaRPr sz="1800"/>
          </a:p>
          <a:p>
            <a:pPr indent="-342900" lvl="0" marL="457200" rtl="0" algn="l">
              <a:spcBef>
                <a:spcPts val="0"/>
              </a:spcBef>
              <a:spcAft>
                <a:spcPts val="0"/>
              </a:spcAft>
              <a:buSzPts val="1800"/>
              <a:buChar char="-"/>
            </a:pPr>
            <a:r>
              <a:rPr lang="en-CA" sz="1800"/>
              <a:t>Best technique: Magnetic Resonance Imaging (MRI). Radiologists + professional neurosurgeon is required. </a:t>
            </a:r>
            <a:endParaRPr sz="1800"/>
          </a:p>
          <a:p>
            <a:pPr indent="0" lvl="0" marL="0" rtl="0" algn="l">
              <a:spcBef>
                <a:spcPts val="1200"/>
              </a:spcBef>
              <a:spcAft>
                <a:spcPts val="1200"/>
              </a:spcAft>
              <a:buNone/>
            </a:pPr>
            <a:r>
              <a:t/>
            </a:r>
            <a:endParaRPr/>
          </a:p>
        </p:txBody>
      </p:sp>
      <p:sp>
        <p:nvSpPr>
          <p:cNvPr id="62" name="Google Shape;62;p1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3" name="Google Shape;63;p14"/>
          <p:cNvPicPr preferRelativeResize="0"/>
          <p:nvPr/>
        </p:nvPicPr>
        <p:blipFill>
          <a:blip r:embed="rId3">
            <a:alphaModFix/>
          </a:blip>
          <a:stretch>
            <a:fillRect/>
          </a:stretch>
        </p:blipFill>
        <p:spPr>
          <a:xfrm>
            <a:off x="4311600" y="671525"/>
            <a:ext cx="4708450" cy="3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a:t>Preprocessing Procedures</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CA"/>
              <a:t>Download Kaggle dataset: </a:t>
            </a:r>
            <a:r>
              <a:rPr lang="en-CA" u="sng">
                <a:solidFill>
                  <a:schemeClr val="hlink"/>
                </a:solidFill>
                <a:hlinkClick r:id="rId3"/>
              </a:rPr>
              <a:t>Brain Tumor Classification</a:t>
            </a:r>
            <a:r>
              <a:rPr lang="en-CA"/>
              <a:t> &amp; </a:t>
            </a:r>
            <a:r>
              <a:rPr lang="en-CA" u="sng">
                <a:solidFill>
                  <a:schemeClr val="hlink"/>
                </a:solidFill>
                <a:hlinkClick r:id="rId4"/>
              </a:rPr>
              <a:t>MRI Image Dataset </a:t>
            </a:r>
            <a:r>
              <a:rPr lang="en-CA"/>
              <a:t> </a:t>
            </a:r>
            <a:endParaRPr/>
          </a:p>
          <a:p>
            <a:pPr indent="-342900" lvl="0" marL="457200" rtl="0" algn="l">
              <a:spcBef>
                <a:spcPts val="0"/>
              </a:spcBef>
              <a:spcAft>
                <a:spcPts val="0"/>
              </a:spcAft>
              <a:buSzPts val="1800"/>
              <a:buAutoNum type="arabicPeriod"/>
            </a:pPr>
            <a:r>
              <a:rPr lang="en-CA"/>
              <a:t>Finding duplicates from 2 datasets using DifPy package</a:t>
            </a:r>
            <a:endParaRPr/>
          </a:p>
          <a:p>
            <a:pPr indent="-342900" lvl="0" marL="457200" rtl="0" algn="l">
              <a:spcBef>
                <a:spcPts val="0"/>
              </a:spcBef>
              <a:spcAft>
                <a:spcPts val="0"/>
              </a:spcAft>
              <a:buSzPts val="1800"/>
              <a:buChar char="●"/>
            </a:pPr>
            <a:r>
              <a:rPr lang="en-CA"/>
              <a:t>Convert images into Tensor</a:t>
            </a:r>
            <a:endParaRPr/>
          </a:p>
          <a:p>
            <a:pPr indent="-342900" lvl="0" marL="457200" rtl="0" algn="l">
              <a:spcBef>
                <a:spcPts val="0"/>
              </a:spcBef>
              <a:spcAft>
                <a:spcPts val="0"/>
              </a:spcAft>
              <a:buSzPts val="1800"/>
              <a:buChar char="●"/>
            </a:pPr>
            <a:r>
              <a:rPr lang="en-CA"/>
              <a:t>Make sure they are all in equal sizes and attach labels for them </a:t>
            </a:r>
            <a:endParaRPr/>
          </a:p>
          <a:p>
            <a:pPr indent="-342900" lvl="0" marL="457200" rtl="0" algn="l">
              <a:spcBef>
                <a:spcPts val="0"/>
              </a:spcBef>
              <a:spcAft>
                <a:spcPts val="0"/>
              </a:spcAft>
              <a:buSzPts val="1800"/>
              <a:buChar char="●"/>
            </a:pPr>
            <a:r>
              <a:rPr lang="en-CA"/>
              <a:t>Shuffle the dataset</a:t>
            </a:r>
            <a:endParaRPr/>
          </a:p>
          <a:p>
            <a:pPr indent="-323850" lvl="1" marL="914400" rtl="0" algn="l">
              <a:spcBef>
                <a:spcPts val="0"/>
              </a:spcBef>
              <a:spcAft>
                <a:spcPts val="0"/>
              </a:spcAft>
              <a:buSzPts val="1500"/>
              <a:buChar char="○"/>
            </a:pPr>
            <a:r>
              <a:rPr lang="en-CA" sz="1500"/>
              <a:t>Randomize the order they are presented</a:t>
            </a:r>
            <a:endParaRPr sz="1500"/>
          </a:p>
          <a:p>
            <a:pPr indent="-323850" lvl="1" marL="914400" rtl="0" algn="l">
              <a:spcBef>
                <a:spcPts val="0"/>
              </a:spcBef>
              <a:spcAft>
                <a:spcPts val="0"/>
              </a:spcAft>
              <a:buSzPts val="1500"/>
              <a:buChar char="○"/>
            </a:pPr>
            <a:r>
              <a:rPr lang="en-CA" sz="1500"/>
              <a:t>Prevent bias/Increase efficiency</a:t>
            </a:r>
            <a:endParaRPr sz="1500"/>
          </a:p>
        </p:txBody>
      </p:sp>
      <p:pic>
        <p:nvPicPr>
          <p:cNvPr id="70" name="Google Shape;70;p15"/>
          <p:cNvPicPr preferRelativeResize="0"/>
          <p:nvPr/>
        </p:nvPicPr>
        <p:blipFill>
          <a:blip r:embed="rId5">
            <a:alphaModFix/>
          </a:blip>
          <a:stretch>
            <a:fillRect/>
          </a:stretch>
        </p:blipFill>
        <p:spPr>
          <a:xfrm>
            <a:off x="5168625" y="2571750"/>
            <a:ext cx="3546150" cy="23662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a:t>Baseline model &amp; Evaluation Metrics</a:t>
            </a:r>
            <a:endParaRPr/>
          </a:p>
          <a:p>
            <a:pPr indent="0" lvl="0" marL="0" rtl="0" algn="l">
              <a:spcBef>
                <a:spcPts val="0"/>
              </a:spcBef>
              <a:spcAft>
                <a:spcPts val="0"/>
              </a:spcAft>
              <a:buNone/>
            </a:pPr>
            <a:r>
              <a:t/>
            </a:r>
            <a:endParaRPr/>
          </a:p>
        </p:txBody>
      </p:sp>
      <p:sp>
        <p:nvSpPr>
          <p:cNvPr id="76" name="Google Shape;76;p16"/>
          <p:cNvSpPr txBox="1"/>
          <p:nvPr>
            <p:ph idx="1" type="body"/>
          </p:nvPr>
        </p:nvSpPr>
        <p:spPr>
          <a:xfrm>
            <a:off x="311700" y="1152475"/>
            <a:ext cx="6384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CA"/>
              <a:t>Baseline mode:</a:t>
            </a:r>
            <a:endParaRPr/>
          </a:p>
          <a:p>
            <a:pPr indent="-342900" lvl="0" marL="457200" rtl="0" algn="l">
              <a:spcBef>
                <a:spcPts val="1200"/>
              </a:spcBef>
              <a:spcAft>
                <a:spcPts val="0"/>
              </a:spcAft>
              <a:buSzPts val="1800"/>
              <a:buChar char="-"/>
            </a:pPr>
            <a:r>
              <a:rPr lang="en-CA"/>
              <a:t>Built with 1 layer of CNN</a:t>
            </a:r>
            <a:endParaRPr/>
          </a:p>
          <a:p>
            <a:pPr indent="-342900" lvl="0" marL="457200" rtl="0" algn="l">
              <a:spcBef>
                <a:spcPts val="0"/>
              </a:spcBef>
              <a:spcAft>
                <a:spcPts val="0"/>
              </a:spcAft>
              <a:buSzPts val="1800"/>
              <a:buChar char="-"/>
            </a:pPr>
            <a:r>
              <a:rPr lang="en-CA"/>
              <a:t>Split data with 9:1 ratio with 10% of dataset for testing</a:t>
            </a:r>
            <a:endParaRPr/>
          </a:p>
          <a:p>
            <a:pPr indent="-342900" lvl="0" marL="457200" rtl="0" algn="l">
              <a:spcBef>
                <a:spcPts val="0"/>
              </a:spcBef>
              <a:spcAft>
                <a:spcPts val="0"/>
              </a:spcAft>
              <a:buSzPts val="1800"/>
              <a:buChar char="-"/>
            </a:pPr>
            <a:r>
              <a:rPr lang="en-CA"/>
              <a:t>Epoch is chose randomly: 30</a:t>
            </a:r>
            <a:endParaRPr/>
          </a:p>
          <a:p>
            <a:pPr indent="0" lvl="0" marL="0" rtl="0" algn="l">
              <a:spcBef>
                <a:spcPts val="1200"/>
              </a:spcBef>
              <a:spcAft>
                <a:spcPts val="1200"/>
              </a:spcAft>
              <a:buNone/>
            </a:pPr>
            <a:r>
              <a:rPr lang="en-CA"/>
              <a:t>Evaluation: Overall accuracy of 89% across all classes</a:t>
            </a:r>
            <a:endParaRPr/>
          </a:p>
        </p:txBody>
      </p:sp>
      <p:pic>
        <p:nvPicPr>
          <p:cNvPr id="77" name="Google Shape;77;p16"/>
          <p:cNvPicPr preferRelativeResize="0"/>
          <p:nvPr/>
        </p:nvPicPr>
        <p:blipFill>
          <a:blip r:embed="rId3">
            <a:alphaModFix/>
          </a:blip>
          <a:stretch>
            <a:fillRect/>
          </a:stretch>
        </p:blipFill>
        <p:spPr>
          <a:xfrm>
            <a:off x="5651325" y="250988"/>
            <a:ext cx="3409950" cy="1343025"/>
          </a:xfrm>
          <a:prstGeom prst="rect">
            <a:avLst/>
          </a:prstGeom>
          <a:noFill/>
          <a:ln>
            <a:noFill/>
          </a:ln>
        </p:spPr>
      </p:pic>
      <p:graphicFrame>
        <p:nvGraphicFramePr>
          <p:cNvPr id="78" name="Google Shape;78;p16"/>
          <p:cNvGraphicFramePr/>
          <p:nvPr/>
        </p:nvGraphicFramePr>
        <p:xfrm>
          <a:off x="763850" y="3562350"/>
          <a:ext cx="3000000" cy="3000000"/>
        </p:xfrm>
        <a:graphic>
          <a:graphicData uri="http://schemas.openxmlformats.org/drawingml/2006/table">
            <a:tbl>
              <a:tblPr>
                <a:noFill/>
                <a:tableStyleId>{6FA3A900-E182-4A49-BA63-0B6FD4B4D887}</a:tableStyleId>
              </a:tblPr>
              <a:tblGrid>
                <a:gridCol w="1517600"/>
                <a:gridCol w="1517600"/>
                <a:gridCol w="1517600"/>
                <a:gridCol w="1517600"/>
                <a:gridCol w="1517600"/>
              </a:tblGrid>
              <a:tr h="381000">
                <a:tc>
                  <a:txBody>
                    <a:bodyPr/>
                    <a:lstStyle/>
                    <a:p>
                      <a:pPr indent="0" lvl="0" marL="0" rtl="0" algn="l">
                        <a:spcBef>
                          <a:spcPts val="0"/>
                        </a:spcBef>
                        <a:spcAft>
                          <a:spcPts val="0"/>
                        </a:spcAft>
                        <a:buNone/>
                      </a:pPr>
                      <a:r>
                        <a:rPr lang="en-CA">
                          <a:solidFill>
                            <a:schemeClr val="dk1"/>
                          </a:solidFill>
                        </a:rPr>
                        <a:t>Tumor</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Glioma</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Meningioma</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No tumor</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Pituitary</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CA">
                          <a:solidFill>
                            <a:schemeClr val="dk1"/>
                          </a:solidFill>
                        </a:rPr>
                        <a:t>Accuracy</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92%</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80%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91%</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91%</a:t>
                      </a:r>
                      <a:endParaRPr>
                        <a:solidFill>
                          <a:schemeClr val="dk1"/>
                        </a:solidFill>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5" name="Google Shape;85;p17"/>
          <p:cNvPicPr preferRelativeResize="0"/>
          <p:nvPr/>
        </p:nvPicPr>
        <p:blipFill>
          <a:blip r:embed="rId3">
            <a:alphaModFix/>
          </a:blip>
          <a:stretch>
            <a:fillRect/>
          </a:stretch>
        </p:blipFill>
        <p:spPr>
          <a:xfrm>
            <a:off x="570375" y="121775"/>
            <a:ext cx="8003251" cy="48999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a:t>9-layer CNN model and Resnet</a:t>
            </a:r>
            <a:endParaRPr/>
          </a:p>
        </p:txBody>
      </p:sp>
      <p:sp>
        <p:nvSpPr>
          <p:cNvPr id="91" name="Google Shape;91;p18"/>
          <p:cNvSpPr txBox="1"/>
          <p:nvPr>
            <p:ph idx="1" type="body"/>
          </p:nvPr>
        </p:nvSpPr>
        <p:spPr>
          <a:xfrm>
            <a:off x="311700" y="1152475"/>
            <a:ext cx="6147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CA"/>
              <a:t>More refined network</a:t>
            </a:r>
            <a:endParaRPr/>
          </a:p>
          <a:p>
            <a:pPr indent="-342900" lvl="0" marL="457200" rtl="0" algn="l">
              <a:spcBef>
                <a:spcPts val="0"/>
              </a:spcBef>
              <a:spcAft>
                <a:spcPts val="0"/>
              </a:spcAft>
              <a:buSzPts val="1800"/>
              <a:buChar char="-"/>
            </a:pPr>
            <a:r>
              <a:rPr lang="en-CA"/>
              <a:t>Epochs: 50 =&gt; more training</a:t>
            </a:r>
            <a:endParaRPr/>
          </a:p>
          <a:p>
            <a:pPr indent="-342900" lvl="0" marL="457200" rtl="0" algn="l">
              <a:spcBef>
                <a:spcPts val="0"/>
              </a:spcBef>
              <a:spcAft>
                <a:spcPts val="0"/>
              </a:spcAft>
              <a:buSzPts val="1800"/>
              <a:buChar char="-"/>
            </a:pPr>
            <a:r>
              <a:rPr lang="en-CA"/>
              <a:t>Avoid randomness</a:t>
            </a:r>
            <a:endParaRPr/>
          </a:p>
          <a:p>
            <a:pPr indent="-342900" lvl="0" marL="457200" rtl="0" algn="l">
              <a:spcBef>
                <a:spcPts val="0"/>
              </a:spcBef>
              <a:spcAft>
                <a:spcPts val="0"/>
              </a:spcAft>
              <a:buSzPts val="1800"/>
              <a:buChar char="-"/>
            </a:pPr>
            <a:r>
              <a:rPr lang="en-CA"/>
              <a:t>Resnet: CNN architecture that is pre-trained on ImageNet dataset containing 100,000+ images across 200 different classes)</a:t>
            </a:r>
            <a:endParaRPr/>
          </a:p>
        </p:txBody>
      </p:sp>
      <p:pic>
        <p:nvPicPr>
          <p:cNvPr id="92" name="Google Shape;92;p18"/>
          <p:cNvPicPr preferRelativeResize="0"/>
          <p:nvPr/>
        </p:nvPicPr>
        <p:blipFill>
          <a:blip r:embed="rId3">
            <a:alphaModFix/>
          </a:blip>
          <a:stretch>
            <a:fillRect/>
          </a:stretch>
        </p:blipFill>
        <p:spPr>
          <a:xfrm>
            <a:off x="6249500" y="358625"/>
            <a:ext cx="2223700" cy="2718450"/>
          </a:xfrm>
          <a:prstGeom prst="rect">
            <a:avLst/>
          </a:prstGeom>
          <a:noFill/>
          <a:ln>
            <a:noFill/>
          </a:ln>
        </p:spPr>
      </p:pic>
      <p:graphicFrame>
        <p:nvGraphicFramePr>
          <p:cNvPr id="93" name="Google Shape;93;p18"/>
          <p:cNvGraphicFramePr/>
          <p:nvPr/>
        </p:nvGraphicFramePr>
        <p:xfrm>
          <a:off x="952500" y="3524250"/>
          <a:ext cx="3000000" cy="3000000"/>
        </p:xfrm>
        <a:graphic>
          <a:graphicData uri="http://schemas.openxmlformats.org/drawingml/2006/table">
            <a:tbl>
              <a:tblPr>
                <a:noFill/>
                <a:tableStyleId>{6FA3A900-E182-4A49-BA63-0B6FD4B4D887}</a:tableStyleId>
              </a:tblPr>
              <a:tblGrid>
                <a:gridCol w="1447800"/>
                <a:gridCol w="1447800"/>
                <a:gridCol w="1447800"/>
                <a:gridCol w="1447800"/>
                <a:gridCol w="1447800"/>
              </a:tblGrid>
              <a:tr h="381000">
                <a:tc>
                  <a:txBody>
                    <a:bodyPr/>
                    <a:lstStyle/>
                    <a:p>
                      <a:pPr indent="0" lvl="0" marL="0" rtl="0" algn="l">
                        <a:spcBef>
                          <a:spcPts val="0"/>
                        </a:spcBef>
                        <a:spcAft>
                          <a:spcPts val="0"/>
                        </a:spcAft>
                        <a:buNone/>
                      </a:pPr>
                      <a:r>
                        <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Glioma</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Meningioma</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No tumor</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Pituitary</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CA">
                          <a:solidFill>
                            <a:schemeClr val="dk1"/>
                          </a:solidFill>
                        </a:rPr>
                        <a:t>9-layer CNN</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88%</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97%</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93%</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CA">
                          <a:solidFill>
                            <a:schemeClr val="dk1"/>
                          </a:solidFill>
                        </a:rPr>
                        <a:t>Resnet</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98%</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89%</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96%</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97%</a:t>
                      </a:r>
                      <a:endParaRPr>
                        <a:solidFill>
                          <a:schemeClr val="dk1"/>
                        </a:solidFill>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graphicFrame>
        <p:nvGraphicFramePr>
          <p:cNvPr id="98" name="Google Shape;98;p19"/>
          <p:cNvGraphicFramePr/>
          <p:nvPr/>
        </p:nvGraphicFramePr>
        <p:xfrm>
          <a:off x="952500" y="1809750"/>
          <a:ext cx="3000000" cy="3000000"/>
        </p:xfrm>
        <a:graphic>
          <a:graphicData uri="http://schemas.openxmlformats.org/drawingml/2006/table">
            <a:tbl>
              <a:tblPr>
                <a:noFill/>
                <a:tableStyleId>{6FA3A900-E182-4A49-BA63-0B6FD4B4D887}</a:tableStyleId>
              </a:tblPr>
              <a:tblGrid>
                <a:gridCol w="1447800"/>
                <a:gridCol w="1447800"/>
                <a:gridCol w="1447800"/>
                <a:gridCol w="1447800"/>
                <a:gridCol w="1447800"/>
              </a:tblGrid>
              <a:tr h="381000">
                <a:tc>
                  <a:txBody>
                    <a:bodyPr/>
                    <a:lstStyle/>
                    <a:p>
                      <a:pPr indent="0" lvl="0" marL="0" rtl="0" algn="l">
                        <a:spcBef>
                          <a:spcPts val="0"/>
                        </a:spcBef>
                        <a:spcAft>
                          <a:spcPts val="0"/>
                        </a:spcAft>
                        <a:buNone/>
                      </a:pPr>
                      <a:r>
                        <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Glioma</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Meningioma</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No Tumor</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Pituitary</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CA">
                          <a:solidFill>
                            <a:schemeClr val="dk1"/>
                          </a:solidFill>
                        </a:rPr>
                        <a:t>1-layer CNN</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92%</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80%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91%</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91%</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CA">
                          <a:solidFill>
                            <a:schemeClr val="dk1"/>
                          </a:solidFill>
                        </a:rPr>
                        <a:t>9-layer CNN</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88%</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97%</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93%</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en-CA">
                          <a:solidFill>
                            <a:schemeClr val="dk1"/>
                          </a:solidFill>
                        </a:rPr>
                        <a:t>Resnet34</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98%</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89%</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96%</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CA">
                          <a:solidFill>
                            <a:schemeClr val="dk1"/>
                          </a:solidFill>
                        </a:rPr>
                        <a:t>97%</a:t>
                      </a:r>
                      <a:endParaRPr>
                        <a:solidFill>
                          <a:schemeClr val="dk1"/>
                        </a:solidFill>
                      </a:endParaRPr>
                    </a:p>
                  </a:txBody>
                  <a:tcPr marT="91425" marB="91425" marR="91425" marL="91425"/>
                </a:tc>
              </a:tr>
            </a:tbl>
          </a:graphicData>
        </a:graphic>
      </p:graphicFrame>
      <p:pic>
        <p:nvPicPr>
          <p:cNvPr id="99" name="Google Shape;99;p19"/>
          <p:cNvPicPr preferRelativeResize="0"/>
          <p:nvPr/>
        </p:nvPicPr>
        <p:blipFill>
          <a:blip r:embed="rId3">
            <a:alphaModFix/>
          </a:blip>
          <a:stretch>
            <a:fillRect/>
          </a:stretch>
        </p:blipFill>
        <p:spPr>
          <a:xfrm>
            <a:off x="7350350" y="427075"/>
            <a:ext cx="1269499" cy="1269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673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CA"/>
              <a:t>            Next steps</a:t>
            </a:r>
            <a:endParaRPr/>
          </a:p>
        </p:txBody>
      </p:sp>
      <p:sp>
        <p:nvSpPr>
          <p:cNvPr id="105" name="Google Shape;10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CA"/>
              <a:t>Model with 9 layers of CNN</a:t>
            </a:r>
            <a:endParaRPr/>
          </a:p>
          <a:p>
            <a:pPr indent="-317500" lvl="1" marL="914400" rtl="0" algn="l">
              <a:spcBef>
                <a:spcPts val="0"/>
              </a:spcBef>
              <a:spcAft>
                <a:spcPts val="0"/>
              </a:spcAft>
              <a:buSzPts val="1400"/>
              <a:buChar char="○"/>
            </a:pPr>
            <a:r>
              <a:rPr lang="en-CA"/>
              <a:t>Play with hyperparameter tuning</a:t>
            </a:r>
            <a:endParaRPr/>
          </a:p>
          <a:p>
            <a:pPr indent="-317500" lvl="1" marL="914400" rtl="0" algn="l">
              <a:spcBef>
                <a:spcPts val="0"/>
              </a:spcBef>
              <a:spcAft>
                <a:spcPts val="0"/>
              </a:spcAft>
              <a:buSzPts val="1400"/>
              <a:buChar char="○"/>
            </a:pPr>
            <a:r>
              <a:rPr lang="en-CA"/>
              <a:t>Change the number of layers </a:t>
            </a:r>
            <a:endParaRPr/>
          </a:p>
          <a:p>
            <a:pPr indent="-342900" lvl="0" marL="457200" rtl="0" algn="l">
              <a:spcBef>
                <a:spcPts val="0"/>
              </a:spcBef>
              <a:spcAft>
                <a:spcPts val="0"/>
              </a:spcAft>
              <a:buSzPts val="1800"/>
              <a:buChar char="●"/>
            </a:pPr>
            <a:r>
              <a:rPr lang="en-CA"/>
              <a:t>Data augmentation</a:t>
            </a:r>
            <a:endParaRPr/>
          </a:p>
          <a:p>
            <a:pPr indent="-317500" lvl="1" marL="914400" rtl="0" algn="l">
              <a:spcBef>
                <a:spcPts val="0"/>
              </a:spcBef>
              <a:spcAft>
                <a:spcPts val="0"/>
              </a:spcAft>
              <a:buSzPts val="1400"/>
              <a:buChar char="○"/>
            </a:pPr>
            <a:r>
              <a:rPr lang="en-CA"/>
              <a:t>Finding medical image: challenge + accessibility</a:t>
            </a:r>
            <a:endParaRPr/>
          </a:p>
          <a:p>
            <a:pPr indent="-317500" lvl="1" marL="914400" rtl="0" algn="l">
              <a:spcBef>
                <a:spcPts val="0"/>
              </a:spcBef>
              <a:spcAft>
                <a:spcPts val="0"/>
              </a:spcAft>
              <a:buSzPts val="1400"/>
              <a:buChar char="○"/>
            </a:pPr>
            <a:r>
              <a:rPr lang="en-CA"/>
              <a:t>Augmentation: reduce overfitting &amp; improve precision</a:t>
            </a:r>
            <a:endParaRPr/>
          </a:p>
          <a:p>
            <a:pPr indent="-317500" lvl="1" marL="914400" rtl="0" algn="l">
              <a:spcBef>
                <a:spcPts val="0"/>
              </a:spcBef>
              <a:spcAft>
                <a:spcPts val="0"/>
              </a:spcAft>
              <a:buSzPts val="1400"/>
              <a:buChar char="○"/>
            </a:pPr>
            <a:r>
              <a:rPr lang="en-CA"/>
              <a:t>Bonus: create function to try different optimizers, activation functions</a:t>
            </a:r>
            <a:endParaRPr/>
          </a:p>
          <a:p>
            <a:pPr indent="-342900" lvl="0" marL="457200" rtl="0" algn="l">
              <a:spcBef>
                <a:spcPts val="0"/>
              </a:spcBef>
              <a:spcAft>
                <a:spcPts val="0"/>
              </a:spcAft>
              <a:buSzPts val="1800"/>
              <a:buChar char="●"/>
            </a:pPr>
            <a:r>
              <a:rPr lang="en-CA"/>
              <a:t>Use other pre-trained neural network - Resnet50 or YOLOv8</a:t>
            </a:r>
            <a:endParaRPr/>
          </a:p>
        </p:txBody>
      </p:sp>
      <p:pic>
        <p:nvPicPr>
          <p:cNvPr id="106" name="Google Shape;106;p20"/>
          <p:cNvPicPr preferRelativeResize="0"/>
          <p:nvPr/>
        </p:nvPicPr>
        <p:blipFill>
          <a:blip r:embed="rId3">
            <a:alphaModFix/>
          </a:blip>
          <a:stretch>
            <a:fillRect/>
          </a:stretch>
        </p:blipFill>
        <p:spPr>
          <a:xfrm>
            <a:off x="533600" y="234075"/>
            <a:ext cx="842200" cy="842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2" name="Google Shape;112;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1200"/>
              </a:spcAft>
              <a:buNone/>
            </a:pPr>
            <a:r>
              <a:t/>
            </a:r>
            <a:endParaRPr/>
          </a:p>
        </p:txBody>
      </p:sp>
      <p:pic>
        <p:nvPicPr>
          <p:cNvPr id="113" name="Google Shape;113;p21"/>
          <p:cNvPicPr preferRelativeResize="0"/>
          <p:nvPr/>
        </p:nvPicPr>
        <p:blipFill>
          <a:blip r:embed="rId3">
            <a:alphaModFix/>
          </a:blip>
          <a:stretch>
            <a:fillRect/>
          </a:stretch>
        </p:blipFill>
        <p:spPr>
          <a:xfrm>
            <a:off x="608625" y="1152475"/>
            <a:ext cx="3496050" cy="3328850"/>
          </a:xfrm>
          <a:prstGeom prst="rect">
            <a:avLst/>
          </a:prstGeom>
          <a:noFill/>
          <a:ln>
            <a:noFill/>
          </a:ln>
        </p:spPr>
      </p:pic>
      <p:pic>
        <p:nvPicPr>
          <p:cNvPr id="114" name="Google Shape;114;p21"/>
          <p:cNvPicPr preferRelativeResize="0"/>
          <p:nvPr/>
        </p:nvPicPr>
        <p:blipFill>
          <a:blip r:embed="rId4">
            <a:alphaModFix/>
          </a:blip>
          <a:stretch>
            <a:fillRect/>
          </a:stretch>
        </p:blipFill>
        <p:spPr>
          <a:xfrm>
            <a:off x="5358346" y="74075"/>
            <a:ext cx="2209408"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